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3" r:id="rId10"/>
    <p:sldId id="274" r:id="rId11"/>
    <p:sldId id="275" r:id="rId12"/>
    <p:sldId id="276" r:id="rId13"/>
    <p:sldId id="264" r:id="rId14"/>
    <p:sldId id="265" r:id="rId15"/>
    <p:sldId id="277" r:id="rId16"/>
    <p:sldId id="267" r:id="rId17"/>
    <p:sldId id="268" r:id="rId18"/>
    <p:sldId id="269" r:id="rId19"/>
    <p:sldId id="270" r:id="rId20"/>
    <p:sldId id="271" r:id="rId21"/>
    <p:sldId id="272" r:id="rId2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10" autoAdjust="0"/>
    <p:restoredTop sz="92689" autoAdjust="0"/>
  </p:normalViewPr>
  <p:slideViewPr>
    <p:cSldViewPr snapToGrid="0">
      <p:cViewPr varScale="1">
        <p:scale>
          <a:sx n="102" d="100"/>
          <a:sy n="102" d="100"/>
        </p:scale>
        <p:origin x="859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g30a363e94ec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" name="Google Shape;61;g30a363e94ec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d540bb283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d540bb283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d540bb2837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2d540bb2837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30a363e94ec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30a363e94ec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2d540bb2837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2d540bb2837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2d540bb2837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2d540bb2837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l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d540bb2837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d540bb2837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2008419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2d540bb2837_0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2d540bb2837_0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l-BE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0a363e94ec_0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30a363e94ec_0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2d540bb2837_0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g2d540bb2837_0_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2d540bb2837_0_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Google Shape;180;g2d540bb2837_0_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2d540bb2837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2d540bb2837_0_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nl-BE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d540bb2837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2d540bb2837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2d540bb2837_0_1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2d540bb2837_0_1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g2d540bb2837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g2d540bb2837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nl"/>
              <a:t>‹nr.›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jpe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image" Target="../media/image6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vad.be/preventie-en-hulpverlening/uitgaan/quality-nights/" TargetMode="External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vormingen.vad.be/vormingen/training-barpersoneel/" TargetMode="Externa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1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jpg"/><Relationship Id="rId5" Type="http://schemas.openxmlformats.org/officeDocument/2006/relationships/image" Target="../media/image3.jpg"/><Relationship Id="rId4" Type="http://schemas.openxmlformats.org/officeDocument/2006/relationships/image" Target="../media/image2.png"/><Relationship Id="rId9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jpeg"/><Relationship Id="rId4" Type="http://schemas.openxmlformats.org/officeDocument/2006/relationships/image" Target="../media/image3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nseignement.be/index.php?page=24462#programme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7.jpg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9.jpg"/><Relationship Id="rId4" Type="http://schemas.openxmlformats.org/officeDocument/2006/relationships/image" Target="../media/image18.jpg"/><Relationship Id="rId9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jp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hyperlink" Target="mailto:tom.vandenhove@vagga.be" TargetMode="External"/><Relationship Id="rId7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safensound.be/" TargetMode="External"/><Relationship Id="rId5" Type="http://schemas.openxmlformats.org/officeDocument/2006/relationships/hyperlink" Target="https://www.centrageestelijkegezondheidszorg.be/" TargetMode="External"/><Relationship Id="rId4" Type="http://schemas.openxmlformats.org/officeDocument/2006/relationships/hyperlink" Target="https://vad.be/" TargetMode="External"/><Relationship Id="rId9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744575"/>
            <a:ext cx="8520600" cy="166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3600"/>
              <a:t>Webinar Safe ‘n Sound</a:t>
            </a:r>
            <a:endParaRPr sz="360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40987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Introduction to harm reduction at your event ✊</a:t>
            </a:r>
            <a:endParaRPr/>
          </a:p>
        </p:txBody>
      </p:sp>
      <p:pic>
        <p:nvPicPr>
          <p:cNvPr id="56" name="Google Shape;56;p13" descr="Afbeelding met Graphics, Kleurrijkheid, cirkel, grafische vormgeving&#10;&#10;Automatisch gegenereerde beschrijv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8594" y="4288333"/>
            <a:ext cx="724744" cy="724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 descr="Afbeelding met tekst&#10;&#10;Automatisch gegenereerde beschrijvi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0400" y="4373409"/>
            <a:ext cx="2021682" cy="554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35200" y="4328949"/>
            <a:ext cx="1290049" cy="6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Topics of the day 📣</a:t>
            </a:r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nl" dirty="0"/>
              <a:t>What is harm reduction?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 dirty="0"/>
              <a:t>Quick wins with Quality Nights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 dirty="0"/>
              <a:t>Your point(s) of contact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 dirty="0"/>
              <a:t>What is Safe ‘n Sound?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 dirty="0"/>
              <a:t>Your drug policy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 dirty="0"/>
              <a:t>5 takeaways from the early adopters</a:t>
            </a:r>
            <a:endParaRPr dirty="0"/>
          </a:p>
        </p:txBody>
      </p:sp>
      <p:pic>
        <p:nvPicPr>
          <p:cNvPr id="65" name="Google Shape;65;p14" descr="Afbeelding met Graphics, Kleurrijkheid, cirkel, grafische vormgeving&#10;&#10;Automatisch gegenereerde beschrijv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8594" y="4288333"/>
            <a:ext cx="724744" cy="724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 descr="Afbeelding met tekst&#10;&#10;Automatisch gegenereerde beschrijvi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0400" y="4373409"/>
            <a:ext cx="2021682" cy="554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35200" y="4328949"/>
            <a:ext cx="1290049" cy="6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Hi, I’m Tom! 👋</a:t>
            </a:r>
            <a:endParaRPr/>
          </a:p>
        </p:txBody>
      </p:sp>
      <p:sp>
        <p:nvSpPr>
          <p:cNvPr id="73" name="Google Shape;73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2000" dirty="0"/>
              <a:t>Prevention worker</a:t>
            </a:r>
            <a:endParaRPr sz="2000" dirty="0"/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lang="nl" sz="1600" dirty="0"/>
              <a:t>Supporting organisations &amp; local government</a:t>
            </a:r>
            <a:endParaRPr lang="en-US" sz="16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-US" sz="1600" dirty="0"/>
              <a:t>Addiction → drugs, gambling and gaming</a:t>
            </a: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nl" sz="1600" dirty="0"/>
              <a:t>CGG Vagga in Antwerp → Centre for mental healthcare</a:t>
            </a: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nl" sz="1600" dirty="0"/>
              <a:t>Safe ‘n Sound ☂️ VAD: Flemish centre of expertise on alcohol and other drugs</a:t>
            </a:r>
            <a:endParaRPr sz="1600" dirty="0"/>
          </a:p>
          <a:p>
            <a:pPr marL="914400" lvl="1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lang="nl" sz="1600" dirty="0"/>
              <a:t>Principle of </a:t>
            </a:r>
            <a:r>
              <a:rPr lang="nl" sz="1600" u="sng" dirty="0"/>
              <a:t>harm reduction</a:t>
            </a:r>
            <a:endParaRPr sz="1600" dirty="0"/>
          </a:p>
        </p:txBody>
      </p:sp>
      <p:pic>
        <p:nvPicPr>
          <p:cNvPr id="74" name="Google Shape;74;p15" descr="Afbeelding met Graphics, Kleurrijkheid, cirkel, grafische vormgeving&#10;&#10;Automatisch gegenereerde beschrijv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8594" y="4288333"/>
            <a:ext cx="724744" cy="724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5" descr="Afbeelding met tekst&#10;&#10;Automatisch gegenereerde beschrijvi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0400" y="4373409"/>
            <a:ext cx="2021682" cy="554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35200" y="4328949"/>
            <a:ext cx="1290049" cy="6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nl" dirty="0"/>
              <a:t>The reality of events</a:t>
            </a:r>
            <a:endParaRPr dirty="0"/>
          </a:p>
        </p:txBody>
      </p:sp>
      <p:sp>
        <p:nvSpPr>
          <p:cNvPr id="82" name="Google Shape;82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85" name="Google Shape;85;p16" descr="Afbeelding met Graphics, Kleurrijkheid, cirkel, grafische vormgeving&#10;&#10;Automatisch gegenereerde beschrijv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8594" y="4288333"/>
            <a:ext cx="724744" cy="724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16" descr="Afbeelding met tekst&#10;&#10;Automatisch gegenereerde beschrijvi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0400" y="4373409"/>
            <a:ext cx="2021682" cy="554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35200" y="4328949"/>
            <a:ext cx="1290049" cy="6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How do you efficiently serve the best quality of beer at an event? - Duotank">
            <a:extLst>
              <a:ext uri="{FF2B5EF4-FFF2-40B4-BE49-F238E27FC236}">
                <a16:creationId xmlns:a16="http://schemas.microsoft.com/office/drawing/2014/main" id="{D96302FC-3FA5-206A-0CFC-E97650F45A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06" y="1119601"/>
            <a:ext cx="4529024" cy="30249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Google Shape;84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34489" y="1119601"/>
            <a:ext cx="4181968" cy="3024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nl"/>
              <a:t>What is harm reduction?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/>
          </a:p>
        </p:txBody>
      </p:sp>
      <p:sp>
        <p:nvSpPr>
          <p:cNvPr id="93" name="Google Shape;93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“</a:t>
            </a:r>
            <a:r>
              <a:rPr lang="nl" b="1"/>
              <a:t>Harm reduction</a:t>
            </a:r>
            <a:r>
              <a:rPr lang="nl"/>
              <a:t> is an </a:t>
            </a:r>
            <a:r>
              <a:rPr lang="nl" u="sng"/>
              <a:t>evidence-based approach</a:t>
            </a:r>
            <a:r>
              <a:rPr lang="nl"/>
              <a:t> that aims to </a:t>
            </a:r>
            <a:r>
              <a:rPr lang="nl" u="sng"/>
              <a:t>minimise</a:t>
            </a:r>
            <a:r>
              <a:rPr lang="nl"/>
              <a:t> the negative health, social and legal impacts associated with drug use, drug policies and drug laws by </a:t>
            </a:r>
            <a:r>
              <a:rPr lang="nl" u="sng"/>
              <a:t>focusing on positive change</a:t>
            </a:r>
            <a:r>
              <a:rPr lang="nl"/>
              <a:t> and on working with people </a:t>
            </a:r>
            <a:r>
              <a:rPr lang="nl" u="sng"/>
              <a:t>without judgement, discrimination, or requiring that people stop using drugs as a precondition of support</a:t>
            </a:r>
            <a:r>
              <a:rPr lang="nl"/>
              <a:t>.”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l" sz="2600"/>
              <a:t>→ But why?</a:t>
            </a:r>
            <a:endParaRPr sz="2600"/>
          </a:p>
        </p:txBody>
      </p:sp>
      <p:pic>
        <p:nvPicPr>
          <p:cNvPr id="94" name="Google Shape;94;p17" descr="Afbeelding met Graphics, Kleurrijkheid, cirkel, grafische vormgeving&#10;&#10;Automatisch gegenereerde beschrijv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8594" y="4288333"/>
            <a:ext cx="724744" cy="724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7" descr="Afbeelding met tekst&#10;&#10;Automatisch gegenereerde beschrijvi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0400" y="4373409"/>
            <a:ext cx="2021682" cy="554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35200" y="4328949"/>
            <a:ext cx="1290049" cy="6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03" name="Google Shape;103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7650" y="445025"/>
            <a:ext cx="5977124" cy="4123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070438" y="1083500"/>
            <a:ext cx="5331549" cy="355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86124" y="445025"/>
            <a:ext cx="4771776" cy="432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8" descr="Afbeelding met Graphics, Kleurrijkheid, cirkel, grafische vormgeving&#10;&#10;Automatisch gegenereerde beschrijvi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78594" y="4288333"/>
            <a:ext cx="724744" cy="724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8" descr="Afbeelding met tekst&#10;&#10;Automatisch gegenereerde beschrijvi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60400" y="4373409"/>
            <a:ext cx="2021682" cy="554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735200" y="4328949"/>
            <a:ext cx="1290049" cy="6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15" name="Google Shape;115;p19"/>
          <p:cNvPicPr preferRelativeResize="0"/>
          <p:nvPr/>
        </p:nvPicPr>
        <p:blipFill rotWithShape="1">
          <a:blip r:embed="rId3">
            <a:alphaModFix/>
          </a:blip>
          <a:srcRect b="10289"/>
          <a:stretch/>
        </p:blipFill>
        <p:spPr>
          <a:xfrm>
            <a:off x="1660513" y="362000"/>
            <a:ext cx="5822976" cy="4114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9" descr="Afbeelding met Graphics, Kleurrijkheid, cirkel, grafische vormgeving&#10;&#10;Automatisch gegenereerde beschrijvi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8594" y="4288333"/>
            <a:ext cx="724744" cy="724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9" descr="Afbeelding met tekst&#10;&#10;Automatisch gegenereerde beschrijvi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60400" y="4373409"/>
            <a:ext cx="2021682" cy="554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35200" y="4328949"/>
            <a:ext cx="1290049" cy="6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Quick wins with Quality Nights</a:t>
            </a:r>
            <a:endParaRPr/>
          </a:p>
        </p:txBody>
      </p:sp>
      <p:sp>
        <p:nvSpPr>
          <p:cNvPr id="124" name="Google Shape;124;p2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2000" dirty="0"/>
              <a:t>= Toolkit of structural measures</a:t>
            </a:r>
            <a:endParaRPr sz="2000" dirty="0"/>
          </a:p>
          <a:p>
            <a:pPr marL="457200" lvl="0" indent="-330200" algn="l" rtl="0">
              <a:spcBef>
                <a:spcPts val="1200"/>
              </a:spcBef>
              <a:spcAft>
                <a:spcPts val="0"/>
              </a:spcAft>
              <a:buSzPts val="1600"/>
              <a:buAutoNum type="arabicParenR"/>
            </a:pPr>
            <a:r>
              <a:rPr lang="nl" sz="1600" dirty="0"/>
              <a:t>Trained (bar) staff</a:t>
            </a:r>
            <a:endParaRPr sz="16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AutoNum type="arabicParenR"/>
            </a:pPr>
            <a:r>
              <a:rPr lang="nl" sz="1600" dirty="0"/>
              <a:t>Spreading health promotion info</a:t>
            </a:r>
            <a:endParaRPr sz="1600" dirty="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AutoNum type="arabicParenR"/>
            </a:pPr>
            <a:r>
              <a:rPr lang="nl" sz="1600" dirty="0"/>
              <a:t>Initiatives for safer transport</a:t>
            </a:r>
            <a:endParaRPr sz="1600"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1600" dirty="0"/>
              <a:t>4-15) Availability of condoms, drinking water, chill-out space, earplugs, …</a:t>
            </a:r>
            <a:endParaRPr sz="1600" dirty="0"/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br>
              <a:rPr lang="nl" sz="1600" dirty="0">
                <a:hlinkClick r:id="rId3"/>
              </a:rPr>
            </a:br>
            <a:r>
              <a:rPr lang="nl" sz="1600" u="sng" dirty="0">
                <a:solidFill>
                  <a:schemeClr val="hlink"/>
                </a:solidFill>
                <a:hlinkClick r:id="rId3"/>
              </a:rPr>
              <a:t>vad.be/preventie-en-hulpverlening/uitgaan/quality-nights/</a:t>
            </a:r>
            <a:br>
              <a:rPr lang="nl" sz="1600" u="sng" dirty="0">
                <a:solidFill>
                  <a:schemeClr val="hlink"/>
                </a:solidFill>
              </a:rPr>
            </a:br>
            <a:r>
              <a:rPr lang="nl-BE" sz="1600" u="sng" dirty="0">
                <a:solidFill>
                  <a:schemeClr val="hlink"/>
                </a:solidFill>
              </a:rPr>
              <a:t>https://www.qualitynights.be/fr/</a:t>
            </a:r>
            <a:endParaRPr lang="nl" sz="1600" u="sng" dirty="0">
              <a:solidFill>
                <a:schemeClr val="hlink"/>
              </a:solidFill>
            </a:endParaRPr>
          </a:p>
        </p:txBody>
      </p:sp>
      <p:pic>
        <p:nvPicPr>
          <p:cNvPr id="125" name="Google Shape;12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10625" y="445025"/>
            <a:ext cx="2021675" cy="2021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6" name="Google Shape;126;p20" descr="Afbeelding met Graphics, Kleurrijkheid, cirkel, grafische vormgeving&#10;&#10;Automatisch gegenereerde beschrijvi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78594" y="4288333"/>
            <a:ext cx="724744" cy="724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20" descr="Afbeelding met tekst&#10;&#10;Automatisch gegenereerde beschrijvi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60400" y="4373409"/>
            <a:ext cx="2021682" cy="554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735200" y="4328949"/>
            <a:ext cx="1290049" cy="6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A839F1-1439-3F33-9092-66905F9AF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/>
              <a:t>1) </a:t>
            </a:r>
            <a:r>
              <a:rPr lang="nl-BE" dirty="0" err="1"/>
              <a:t>Trained</a:t>
            </a:r>
            <a:r>
              <a:rPr lang="nl-BE" dirty="0"/>
              <a:t> (bar) </a:t>
            </a:r>
            <a:r>
              <a:rPr lang="nl-BE" dirty="0" err="1"/>
              <a:t>staff</a:t>
            </a:r>
            <a:br>
              <a:rPr lang="nl-BE" dirty="0"/>
            </a:b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AD558C9-02D1-FBDB-D9E3-E279AA4A78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nl-BE" dirty="0" err="1"/>
              <a:t>Such</a:t>
            </a:r>
            <a:r>
              <a:rPr lang="nl-BE" dirty="0"/>
              <a:t> as: </a:t>
            </a:r>
          </a:p>
          <a:p>
            <a:r>
              <a:rPr lang="nl-BE" dirty="0" err="1"/>
              <a:t>Serving</a:t>
            </a:r>
            <a:r>
              <a:rPr lang="nl-BE" dirty="0"/>
              <a:t> alcohol </a:t>
            </a:r>
            <a:r>
              <a:rPr lang="nl-BE" dirty="0" err="1"/>
              <a:t>responsibly</a:t>
            </a:r>
            <a:endParaRPr lang="nl-BE" dirty="0"/>
          </a:p>
          <a:p>
            <a:r>
              <a:rPr lang="nl-BE" dirty="0"/>
              <a:t>F</a:t>
            </a:r>
            <a:r>
              <a:rPr lang="en-US" dirty="0" err="1"/>
              <a:t>irst</a:t>
            </a:r>
            <a:r>
              <a:rPr lang="en-US" dirty="0"/>
              <a:t> aid with drug related incidents (</a:t>
            </a:r>
            <a:r>
              <a:rPr lang="en-US" dirty="0" err="1"/>
              <a:t>EHBDu</a:t>
            </a:r>
            <a:r>
              <a:rPr lang="en-US" dirty="0"/>
              <a:t>)</a:t>
            </a:r>
          </a:p>
          <a:p>
            <a:r>
              <a:rPr lang="en-US" dirty="0"/>
              <a:t>…</a:t>
            </a:r>
          </a:p>
          <a:p>
            <a:pPr marL="114300" indent="0">
              <a:buNone/>
            </a:pPr>
            <a:r>
              <a:rPr lang="en-US" dirty="0"/>
              <a:t> </a:t>
            </a:r>
            <a:endParaRPr lang="nl-BE" dirty="0"/>
          </a:p>
          <a:p>
            <a:pPr marL="114300" indent="0">
              <a:buNone/>
            </a:pPr>
            <a:r>
              <a:rPr lang="nl-BE" dirty="0" err="1"/>
              <a:t>Either</a:t>
            </a:r>
            <a:r>
              <a:rPr lang="nl-BE" dirty="0"/>
              <a:t>: </a:t>
            </a:r>
          </a:p>
          <a:p>
            <a:r>
              <a:rPr lang="nl-BE" dirty="0"/>
              <a:t>Face-</a:t>
            </a:r>
            <a:r>
              <a:rPr lang="nl-BE" dirty="0" err="1"/>
              <a:t>to</a:t>
            </a:r>
            <a:r>
              <a:rPr lang="nl-BE" dirty="0"/>
              <a:t>-face </a:t>
            </a:r>
            <a:r>
              <a:rPr lang="nl-BE" dirty="0" err="1"/>
              <a:t>by</a:t>
            </a:r>
            <a:r>
              <a:rPr lang="nl-BE" dirty="0"/>
              <a:t> a </a:t>
            </a:r>
            <a:r>
              <a:rPr lang="nl-BE" dirty="0" err="1"/>
              <a:t>local</a:t>
            </a:r>
            <a:r>
              <a:rPr lang="nl-BE" dirty="0"/>
              <a:t> prevention </a:t>
            </a:r>
            <a:r>
              <a:rPr lang="nl-BE" dirty="0" err="1"/>
              <a:t>worker</a:t>
            </a:r>
            <a:endParaRPr lang="nl-BE" dirty="0"/>
          </a:p>
          <a:p>
            <a:r>
              <a:rPr lang="nl-BE" dirty="0"/>
              <a:t>Online training </a:t>
            </a:r>
            <a:r>
              <a:rPr lang="nl-BE" sz="1200" dirty="0">
                <a:sym typeface="Wingdings" panose="05000000000000000000" pitchFamily="2" charset="2"/>
              </a:rPr>
              <a:t>( </a:t>
            </a:r>
            <a:r>
              <a:rPr lang="nl-BE" sz="1200" dirty="0">
                <a:sym typeface="Wingdings" panose="05000000000000000000" pitchFamily="2" charset="2"/>
                <a:hlinkClick r:id="rId2"/>
              </a:rPr>
              <a:t>vormingen.vad.be/vormingen/training-barpersoneel</a:t>
            </a:r>
            <a:r>
              <a:rPr lang="nl-BE" sz="1200" dirty="0">
                <a:sym typeface="Wingdings" panose="05000000000000000000" pitchFamily="2" charset="2"/>
              </a:rPr>
              <a:t>)</a:t>
            </a:r>
          </a:p>
          <a:p>
            <a:pPr>
              <a:buFontTx/>
              <a:buChar char="-"/>
            </a:pPr>
            <a:endParaRPr lang="nl-BE" dirty="0">
              <a:sym typeface="Wingdings" panose="05000000000000000000" pitchFamily="2" charset="2"/>
            </a:endParaRPr>
          </a:p>
          <a:p>
            <a:pPr>
              <a:buFontTx/>
              <a:buChar char="-"/>
            </a:pPr>
            <a:endParaRPr lang="nl-BE" dirty="0"/>
          </a:p>
        </p:txBody>
      </p:sp>
      <p:pic>
        <p:nvPicPr>
          <p:cNvPr id="4" name="Google Shape;126;p20" descr="Afbeelding met Graphics, Kleurrijkheid, cirkel, grafische vormgeving&#10;&#10;Automatisch gegenereerde beschrijving">
            <a:extLst>
              <a:ext uri="{FF2B5EF4-FFF2-40B4-BE49-F238E27FC236}">
                <a16:creationId xmlns:a16="http://schemas.microsoft.com/office/drawing/2014/main" id="{07E091BF-3DA0-24C3-485E-75F8D2E7BD4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8594" y="4288333"/>
            <a:ext cx="724744" cy="724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7;p20" descr="Afbeelding met tekst&#10;&#10;Automatisch gegenereerde beschrijving">
            <a:extLst>
              <a:ext uri="{FF2B5EF4-FFF2-40B4-BE49-F238E27FC236}">
                <a16:creationId xmlns:a16="http://schemas.microsoft.com/office/drawing/2014/main" id="{C0937E79-2ED4-6472-165C-FDA9E2B7E87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0400" y="4373409"/>
            <a:ext cx="2021682" cy="554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8;p20">
            <a:extLst>
              <a:ext uri="{FF2B5EF4-FFF2-40B4-BE49-F238E27FC236}">
                <a16:creationId xmlns:a16="http://schemas.microsoft.com/office/drawing/2014/main" id="{0001D09C-A930-7ACB-CDD2-5A4AA9F52C01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35200" y="4328949"/>
            <a:ext cx="1290049" cy="6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35655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A839F1-1439-3F33-9092-66905F9AF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/>
              <a:t>2) </a:t>
            </a:r>
            <a:r>
              <a:rPr lang="nl-BE" dirty="0" err="1"/>
              <a:t>Spreading</a:t>
            </a:r>
            <a:r>
              <a:rPr lang="nl-BE" dirty="0"/>
              <a:t> health promotion info</a:t>
            </a:r>
            <a:br>
              <a:rPr lang="nl-BE" dirty="0"/>
            </a:br>
            <a:endParaRPr lang="nl-BE" dirty="0"/>
          </a:p>
        </p:txBody>
      </p:sp>
      <p:pic>
        <p:nvPicPr>
          <p:cNvPr id="4" name="Google Shape;126;p20" descr="Afbeelding met Graphics, Kleurrijkheid, cirkel, grafische vormgeving&#10;&#10;Automatisch gegenereerde beschrijving">
            <a:extLst>
              <a:ext uri="{FF2B5EF4-FFF2-40B4-BE49-F238E27FC236}">
                <a16:creationId xmlns:a16="http://schemas.microsoft.com/office/drawing/2014/main" id="{8B1F6C30-2C82-4F9D-6DC4-4721C98B1915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8594" y="4288333"/>
            <a:ext cx="724744" cy="724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7;p20" descr="Afbeelding met tekst&#10;&#10;Automatisch gegenereerde beschrijving">
            <a:extLst>
              <a:ext uri="{FF2B5EF4-FFF2-40B4-BE49-F238E27FC236}">
                <a16:creationId xmlns:a16="http://schemas.microsoft.com/office/drawing/2014/main" id="{24065D95-363A-8757-ABC4-7F026A78B50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0400" y="4373409"/>
            <a:ext cx="2021682" cy="554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8;p20">
            <a:extLst>
              <a:ext uri="{FF2B5EF4-FFF2-40B4-BE49-F238E27FC236}">
                <a16:creationId xmlns:a16="http://schemas.microsoft.com/office/drawing/2014/main" id="{02AD56E1-7AB3-BE49-835C-CA12DE2229ED}"/>
              </a:ext>
            </a:extLst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35200" y="4328949"/>
            <a:ext cx="1290049" cy="6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C28946E4-965F-0905-0E1E-BA572C1A0E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pic>
        <p:nvPicPr>
          <p:cNvPr id="9" name="Google Shape;156;p23">
            <a:extLst>
              <a:ext uri="{FF2B5EF4-FFF2-40B4-BE49-F238E27FC236}">
                <a16:creationId xmlns:a16="http://schemas.microsoft.com/office/drawing/2014/main" id="{C41AB36A-9F42-AA1E-15F4-B9111461A405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7890" y="1147975"/>
            <a:ext cx="2019581" cy="2844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57;p23">
            <a:extLst>
              <a:ext uri="{FF2B5EF4-FFF2-40B4-BE49-F238E27FC236}">
                <a16:creationId xmlns:a16="http://schemas.microsoft.com/office/drawing/2014/main" id="{A8FD09B4-EBD4-4046-7F8B-EB6068BC0198}"/>
              </a:ext>
            </a:extLst>
          </p:cNvPr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593059" y="1147975"/>
            <a:ext cx="2019588" cy="2844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58;p23">
            <a:extLst>
              <a:ext uri="{FF2B5EF4-FFF2-40B4-BE49-F238E27FC236}">
                <a16:creationId xmlns:a16="http://schemas.microsoft.com/office/drawing/2014/main" id="{912D3457-43D7-9E2B-60F0-A1736C0615B2}"/>
              </a:ext>
            </a:extLst>
          </p:cNvPr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505469" y="1147973"/>
            <a:ext cx="2019588" cy="2844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59;p23">
            <a:extLst>
              <a:ext uri="{FF2B5EF4-FFF2-40B4-BE49-F238E27FC236}">
                <a16:creationId xmlns:a16="http://schemas.microsoft.com/office/drawing/2014/main" id="{80F8C2FC-F65C-2E1C-96BA-111513FF95A5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674138" y="1129562"/>
            <a:ext cx="2051975" cy="287839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2910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AA839F1-1439-3F33-9092-66905F9AF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/>
              <a:t>3) </a:t>
            </a:r>
            <a:r>
              <a:rPr lang="nl-BE" dirty="0" err="1"/>
              <a:t>Initiatives</a:t>
            </a:r>
            <a:r>
              <a:rPr lang="nl-BE" dirty="0"/>
              <a:t> </a:t>
            </a:r>
            <a:r>
              <a:rPr lang="nl-BE" dirty="0" err="1"/>
              <a:t>for</a:t>
            </a:r>
            <a:r>
              <a:rPr lang="nl-BE" dirty="0"/>
              <a:t> safer transport</a:t>
            </a:r>
            <a:br>
              <a:rPr lang="nl-BE" dirty="0"/>
            </a:br>
            <a:endParaRPr lang="nl-BE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AD558C9-02D1-FBDB-D9E3-E279AA4A78E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/>
              <a:t>Putting Taxi information on </a:t>
            </a:r>
            <a:r>
              <a:rPr lang="nl-BE" dirty="0" err="1"/>
              <a:t>screens</a:t>
            </a:r>
            <a:endParaRPr lang="nl-BE" dirty="0"/>
          </a:p>
          <a:p>
            <a:r>
              <a:rPr lang="nl-BE" dirty="0"/>
              <a:t>Info on bike </a:t>
            </a:r>
            <a:r>
              <a:rPr lang="nl-BE" dirty="0" err="1"/>
              <a:t>sharing</a:t>
            </a:r>
            <a:r>
              <a:rPr lang="nl-BE" dirty="0"/>
              <a:t> system</a:t>
            </a:r>
          </a:p>
          <a:p>
            <a:r>
              <a:rPr lang="nl-BE" dirty="0"/>
              <a:t>Event </a:t>
            </a:r>
            <a:r>
              <a:rPr lang="nl-BE" dirty="0" err="1"/>
              <a:t>hours</a:t>
            </a:r>
            <a:r>
              <a:rPr lang="nl-BE" dirty="0"/>
              <a:t> vs. public transport</a:t>
            </a:r>
          </a:p>
          <a:p>
            <a:r>
              <a:rPr lang="nl-BE" dirty="0"/>
              <a:t>Alcohol </a:t>
            </a:r>
            <a:r>
              <a:rPr lang="nl-BE" dirty="0" err="1"/>
              <a:t>testing</a:t>
            </a:r>
            <a:r>
              <a:rPr lang="nl-BE" dirty="0"/>
              <a:t> </a:t>
            </a:r>
            <a:r>
              <a:rPr lang="nl-BE" sz="1200" dirty="0">
                <a:sym typeface="Wingdings" panose="05000000000000000000" pitchFamily="2" charset="2"/>
              </a:rPr>
              <a:t> fline-group.com</a:t>
            </a:r>
          </a:p>
          <a:p>
            <a:r>
              <a:rPr lang="nl-BE" sz="1600" dirty="0"/>
              <a:t>...</a:t>
            </a:r>
          </a:p>
          <a:p>
            <a:endParaRPr lang="nl-BE" sz="1200" dirty="0"/>
          </a:p>
          <a:p>
            <a:endParaRPr lang="nl-BE" dirty="0"/>
          </a:p>
          <a:p>
            <a:endParaRPr lang="nl-BE" dirty="0"/>
          </a:p>
          <a:p>
            <a:endParaRPr lang="nl-BE" dirty="0"/>
          </a:p>
          <a:p>
            <a:pPr marL="114300" indent="0">
              <a:buNone/>
            </a:pPr>
            <a:endParaRPr lang="nl-BE" sz="1200" dirty="0">
              <a:sym typeface="Wingdings" panose="05000000000000000000" pitchFamily="2" charset="2"/>
            </a:endParaRPr>
          </a:p>
          <a:p>
            <a:pPr>
              <a:buFontTx/>
              <a:buChar char="-"/>
            </a:pPr>
            <a:endParaRPr lang="nl-BE" dirty="0">
              <a:sym typeface="Wingdings" panose="05000000000000000000" pitchFamily="2" charset="2"/>
            </a:endParaRPr>
          </a:p>
          <a:p>
            <a:pPr>
              <a:buFontTx/>
              <a:buChar char="-"/>
            </a:pPr>
            <a:endParaRPr lang="nl-BE" dirty="0"/>
          </a:p>
        </p:txBody>
      </p:sp>
      <p:pic>
        <p:nvPicPr>
          <p:cNvPr id="4" name="Google Shape;126;p20" descr="Afbeelding met Graphics, Kleurrijkheid, cirkel, grafische vormgeving&#10;&#10;Automatisch gegenereerde beschrijving">
            <a:extLst>
              <a:ext uri="{FF2B5EF4-FFF2-40B4-BE49-F238E27FC236}">
                <a16:creationId xmlns:a16="http://schemas.microsoft.com/office/drawing/2014/main" id="{07E091BF-3DA0-24C3-485E-75F8D2E7BD4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8594" y="4288333"/>
            <a:ext cx="724744" cy="724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27;p20" descr="Afbeelding met tekst&#10;&#10;Automatisch gegenereerde beschrijving">
            <a:extLst>
              <a:ext uri="{FF2B5EF4-FFF2-40B4-BE49-F238E27FC236}">
                <a16:creationId xmlns:a16="http://schemas.microsoft.com/office/drawing/2014/main" id="{C0937E79-2ED4-6472-165C-FDA9E2B7E876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0400" y="4373409"/>
            <a:ext cx="2021682" cy="554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28;p20">
            <a:extLst>
              <a:ext uri="{FF2B5EF4-FFF2-40B4-BE49-F238E27FC236}">
                <a16:creationId xmlns:a16="http://schemas.microsoft.com/office/drawing/2014/main" id="{0001D09C-A930-7ACB-CDD2-5A4AA9F52C01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35200" y="4328949"/>
            <a:ext cx="1290049" cy="6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Binnenkort alcoholtesters in elke horecazaak? - Business AM">
            <a:extLst>
              <a:ext uri="{FF2B5EF4-FFF2-40B4-BE49-F238E27FC236}">
                <a16:creationId xmlns:a16="http://schemas.microsoft.com/office/drawing/2014/main" id="{C8544CCF-C2F4-96A5-3F84-BE0CD3DE9B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831"/>
          <a:stretch/>
        </p:blipFill>
        <p:spPr bwMode="auto">
          <a:xfrm>
            <a:off x="5679357" y="1901053"/>
            <a:ext cx="2700867" cy="2293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26592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FCF4BB-AF2F-CFE8-4782-8CBCC6F2B4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0E1B4C2F-4D66-5F26-9EB0-0D577418D4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21E4FE2-A688-28F5-13AD-ACD998191D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8733" y="445025"/>
            <a:ext cx="5706533" cy="427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95005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Your point(s) of contact 📎</a:t>
            </a:r>
            <a:endParaRPr/>
          </a:p>
        </p:txBody>
      </p:sp>
      <p:sp>
        <p:nvSpPr>
          <p:cNvPr id="134" name="Google Shape;134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nl" sz="2000" dirty="0"/>
              <a:t>→ VAD: Flemish centre of expertise on alcohol and other drugs ☂️</a:t>
            </a:r>
            <a:br>
              <a:rPr lang="nl" sz="2000" dirty="0"/>
            </a:br>
            <a:r>
              <a:rPr lang="nl" sz="1400" dirty="0"/>
              <a:t>→ In Wallonia &amp; Brussels: EuroTox.org</a:t>
            </a:r>
            <a:endParaRPr sz="1400" dirty="0"/>
          </a:p>
          <a:p>
            <a:pPr marL="0" indent="0">
              <a:spcBef>
                <a:spcPts val="1200"/>
              </a:spcBef>
              <a:buNone/>
            </a:pPr>
            <a:r>
              <a:rPr lang="nl" sz="2000" dirty="0"/>
              <a:t>→ Your local prevention worker 📍</a:t>
            </a:r>
            <a:br>
              <a:rPr lang="nl" sz="2000" dirty="0"/>
            </a:br>
            <a:r>
              <a:rPr lang="nl" sz="1600" dirty="0"/>
              <a:t>	→ CGG: Centre for mental healthcare</a:t>
            </a:r>
            <a:br>
              <a:rPr lang="nl" sz="1600" dirty="0"/>
            </a:br>
            <a:r>
              <a:rPr lang="nl" sz="1600" dirty="0"/>
              <a:t>	→ CAW: Centre for well-being</a:t>
            </a:r>
            <a:br>
              <a:rPr lang="nl" sz="1600" dirty="0"/>
            </a:br>
            <a:r>
              <a:rPr lang="nl" sz="1600" dirty="0"/>
              <a:t>	</a:t>
            </a:r>
            <a:r>
              <a:rPr lang="nl-BE" sz="1600" dirty="0"/>
              <a:t>→ In </a:t>
            </a:r>
            <a:r>
              <a:rPr lang="nl-BE" sz="1600" dirty="0" err="1"/>
              <a:t>Wallonia</a:t>
            </a:r>
            <a:r>
              <a:rPr lang="nl-BE" sz="1600" dirty="0"/>
              <a:t> &amp; Brussels: more </a:t>
            </a:r>
            <a:r>
              <a:rPr lang="nl-BE" sz="1600" dirty="0" err="1"/>
              <a:t>fragmented</a:t>
            </a:r>
            <a:br>
              <a:rPr lang="nl-BE" sz="1600" dirty="0"/>
            </a:br>
            <a:r>
              <a:rPr lang="nl-BE" sz="1600" dirty="0"/>
              <a:t>		</a:t>
            </a:r>
            <a:r>
              <a:rPr lang="nl-BE" sz="1200" dirty="0">
                <a:hlinkClick r:id="rId3"/>
              </a:rPr>
              <a:t>www.enseignement.be/index.php?page=24462#programme</a:t>
            </a:r>
            <a:endParaRPr sz="12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l" sz="2000" dirty="0"/>
              <a:t>→ Safe ‘n Sound 💡</a:t>
            </a:r>
            <a:endParaRPr sz="2000" dirty="0"/>
          </a:p>
        </p:txBody>
      </p:sp>
      <p:pic>
        <p:nvPicPr>
          <p:cNvPr id="135" name="Google Shape;135;p21" descr="Afbeelding met Graphics, Kleurrijkheid, cirkel, grafische vormgeving&#10;&#10;Automatisch gegenereerde beschrijvi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8594" y="4288333"/>
            <a:ext cx="724744" cy="724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21" descr="Afbeelding met tekst&#10;&#10;Automatisch gegenereerde beschrijvi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60400" y="4373409"/>
            <a:ext cx="2021682" cy="554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35200" y="4328949"/>
            <a:ext cx="1290049" cy="6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nl"/>
              <a:t>What is Safe ‘n Sound?</a:t>
            </a:r>
            <a:endParaRPr b="1"/>
          </a:p>
        </p:txBody>
      </p:sp>
      <p:sp>
        <p:nvSpPr>
          <p:cNvPr id="143" name="Google Shape;143;p22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SzPts val="1800"/>
              <a:buChar char="●"/>
            </a:pPr>
            <a:r>
              <a:rPr lang="nl" dirty="0"/>
              <a:t>From theory to practice 💗</a:t>
            </a: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 dirty="0"/>
              <a:t>Peer-support</a:t>
            </a:r>
          </a:p>
          <a:p>
            <a:pPr>
              <a:lnSpc>
                <a:spcPct val="90000"/>
              </a:lnSpc>
            </a:pPr>
            <a:r>
              <a:rPr lang="nl-BE" dirty="0" err="1"/>
              <a:t>Nightlife</a:t>
            </a:r>
            <a:r>
              <a:rPr lang="nl-BE" dirty="0"/>
              <a:t> setting</a:t>
            </a: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 dirty="0"/>
              <a:t>Trained and educated</a:t>
            </a: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 dirty="0"/>
              <a:t>Product information, lending an ear,</a:t>
            </a:r>
            <a:br>
              <a:rPr lang="nl" dirty="0"/>
            </a:br>
            <a:r>
              <a:rPr lang="nl" dirty="0"/>
              <a:t>HR materials, …</a:t>
            </a:r>
            <a:endParaRPr dirty="0"/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 dirty="0"/>
              <a:t>Relax zone, mobile teams, …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endParaRPr lang="nl" dirty="0"/>
          </a:p>
          <a:p>
            <a:pPr marL="11430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nl" dirty="0"/>
              <a:t>= Informing &amp; raising awareness</a:t>
            </a:r>
            <a:br>
              <a:rPr lang="nl" dirty="0"/>
            </a:br>
            <a:r>
              <a:rPr lang="nl" dirty="0"/>
              <a:t>= Accessible</a:t>
            </a:r>
            <a:br>
              <a:rPr lang="nl" dirty="0"/>
            </a:br>
            <a:endParaRPr dirty="0"/>
          </a:p>
        </p:txBody>
      </p:sp>
      <p:pic>
        <p:nvPicPr>
          <p:cNvPr id="144" name="Google Shape;144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6675" y="1693402"/>
            <a:ext cx="3384899" cy="253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447400" y="330447"/>
            <a:ext cx="3384900" cy="2538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46500" y="711800"/>
            <a:ext cx="3812925" cy="2859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394253">
            <a:off x="4860150" y="1033998"/>
            <a:ext cx="3985625" cy="26860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2" descr="Afbeelding met Graphics, Kleurrijkheid, cirkel, grafische vormgeving&#10;&#10;Automatisch gegenereerde beschrijvi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8594" y="4288333"/>
            <a:ext cx="724744" cy="724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2" descr="Afbeelding met tekst&#10;&#10;Automatisch gegenereerde beschrijvi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60400" y="4373409"/>
            <a:ext cx="2021682" cy="554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735200" y="4328949"/>
            <a:ext cx="1290049" cy="6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262C79-0042-2DA8-E33B-E22E08C975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nl-BE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277010E-E2DB-9885-91F5-FBFAB44E5F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 dirty="0"/>
          </a:p>
        </p:txBody>
      </p:sp>
      <p:pic>
        <p:nvPicPr>
          <p:cNvPr id="3074" name="Picture 2" descr="1,000+ Pile Of Puzzle Pieces Stock Photos, Pictures &amp; Royalty-Free Images -  iStock | Jigsaw puzzle, Making a puzzle, Holding puzzle piece">
            <a:extLst>
              <a:ext uri="{FF2B5EF4-FFF2-40B4-BE49-F238E27FC236}">
                <a16:creationId xmlns:a16="http://schemas.microsoft.com/office/drawing/2014/main" id="{50B535B8-2CC8-C976-063A-940136CEB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563" y="1416579"/>
            <a:ext cx="3465512" cy="2310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Amazon.com: TEAKMAMA 1500 Piece Wooden Jigsaw Folding Puzzle Board, Puzzle  Table with Legs and Protective Cover, 34” X 26.3” Jigsaw Puzzle Board with  4 Drawers &amp; Cover, Portable Puzzle Tables for Adults -">
            <a:extLst>
              <a:ext uri="{FF2B5EF4-FFF2-40B4-BE49-F238E27FC236}">
                <a16:creationId xmlns:a16="http://schemas.microsoft.com/office/drawing/2014/main" id="{12072AEF-F9F0-F064-BD7A-EAFD16D099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6332" y="888479"/>
            <a:ext cx="3366540" cy="3366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Rechte verbindingslijn met pijl 4">
            <a:extLst>
              <a:ext uri="{FF2B5EF4-FFF2-40B4-BE49-F238E27FC236}">
                <a16:creationId xmlns:a16="http://schemas.microsoft.com/office/drawing/2014/main" id="{3E23BEC1-CD24-C17E-9CC6-628E1F69BD23}"/>
              </a:ext>
            </a:extLst>
          </p:cNvPr>
          <p:cNvCxnSpPr/>
          <p:nvPr/>
        </p:nvCxnSpPr>
        <p:spPr>
          <a:xfrm>
            <a:off x="4199463" y="2571749"/>
            <a:ext cx="88053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oogle Shape;148;p22" descr="Afbeelding met Graphics, Kleurrijkheid, cirkel, grafische vormgeving&#10;&#10;Automatisch gegenereerde beschrijving">
            <a:extLst>
              <a:ext uri="{FF2B5EF4-FFF2-40B4-BE49-F238E27FC236}">
                <a16:creationId xmlns:a16="http://schemas.microsoft.com/office/drawing/2014/main" id="{BB92A598-33CF-9B31-9B50-86452E15549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8594" y="4288333"/>
            <a:ext cx="724744" cy="724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49;p22" descr="Afbeelding met tekst&#10;&#10;Automatisch gegenereerde beschrijving">
            <a:extLst>
              <a:ext uri="{FF2B5EF4-FFF2-40B4-BE49-F238E27FC236}">
                <a16:creationId xmlns:a16="http://schemas.microsoft.com/office/drawing/2014/main" id="{139E288D-9BFC-F8DA-62A2-AD293D866DC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60400" y="4373409"/>
            <a:ext cx="2021682" cy="554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50;p22">
            <a:extLst>
              <a:ext uri="{FF2B5EF4-FFF2-40B4-BE49-F238E27FC236}">
                <a16:creationId xmlns:a16="http://schemas.microsoft.com/office/drawing/2014/main" id="{9534278C-EFF5-8E89-6543-DB947248811B}"/>
              </a:ext>
            </a:extLst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35200" y="4328949"/>
            <a:ext cx="1290049" cy="643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219687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Your drug policy 📜</a:t>
            </a:r>
            <a:endParaRPr/>
          </a:p>
        </p:txBody>
      </p:sp>
      <p:sp>
        <p:nvSpPr>
          <p:cNvPr id="168" name="Google Shape;168;p2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nl"/>
              <a:t>Integrated 🤝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/>
              <a:t>Custom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/>
              <a:t>Never a finished product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br>
              <a:rPr lang="nl"/>
            </a:br>
            <a:r>
              <a:rPr lang="nl"/>
              <a:t>→ Focus group</a:t>
            </a:r>
            <a:br>
              <a:rPr lang="nl"/>
            </a:br>
            <a:r>
              <a:rPr lang="nl" u="sng"/>
              <a:t>coached</a:t>
            </a:r>
            <a:r>
              <a:rPr lang="nl"/>
              <a:t> by your point(s) of contact</a:t>
            </a:r>
            <a:endParaRPr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69" name="Google Shape;169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76525" y="756237"/>
            <a:ext cx="3280825" cy="317382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4"/>
          <p:cNvSpPr txBox="1"/>
          <p:nvPr/>
        </p:nvSpPr>
        <p:spPr>
          <a:xfrm>
            <a:off x="6331500" y="2623750"/>
            <a:ext cx="528000" cy="37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chemeClr val="dk2"/>
                </a:solidFill>
                <a:highlight>
                  <a:schemeClr val="lt1"/>
                </a:highlight>
              </a:rPr>
              <a:t>vision</a:t>
            </a:r>
            <a:endParaRPr sz="900">
              <a:solidFill>
                <a:schemeClr val="dk2"/>
              </a:solidFill>
              <a:highlight>
                <a:schemeClr val="lt1"/>
              </a:highlight>
            </a:endParaRPr>
          </a:p>
        </p:txBody>
      </p:sp>
      <p:sp>
        <p:nvSpPr>
          <p:cNvPr id="171" name="Google Shape;171;p24"/>
          <p:cNvSpPr txBox="1"/>
          <p:nvPr/>
        </p:nvSpPr>
        <p:spPr>
          <a:xfrm>
            <a:off x="4976525" y="3646625"/>
            <a:ext cx="1494600" cy="4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chemeClr val="dk2"/>
                </a:solidFill>
                <a:highlight>
                  <a:schemeClr val="lt1"/>
                </a:highlight>
              </a:rPr>
              <a:t>care and support</a:t>
            </a:r>
            <a:endParaRPr sz="900">
              <a:solidFill>
                <a:schemeClr val="dk2"/>
              </a:solidFill>
              <a:highlight>
                <a:schemeClr val="lt1"/>
              </a:highlight>
            </a:endParaRPr>
          </a:p>
        </p:txBody>
      </p:sp>
      <p:sp>
        <p:nvSpPr>
          <p:cNvPr id="172" name="Google Shape;172;p24"/>
          <p:cNvSpPr txBox="1"/>
          <p:nvPr/>
        </p:nvSpPr>
        <p:spPr>
          <a:xfrm>
            <a:off x="6943725" y="3622425"/>
            <a:ext cx="1709100" cy="4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chemeClr val="dk2"/>
                </a:solidFill>
                <a:highlight>
                  <a:schemeClr val="lt1"/>
                </a:highlight>
              </a:rPr>
              <a:t>interventions around setting</a:t>
            </a:r>
            <a:endParaRPr sz="900">
              <a:solidFill>
                <a:schemeClr val="dk2"/>
              </a:solidFill>
              <a:highlight>
                <a:schemeClr val="lt1"/>
              </a:highlight>
            </a:endParaRPr>
          </a:p>
        </p:txBody>
      </p:sp>
      <p:sp>
        <p:nvSpPr>
          <p:cNvPr id="173" name="Google Shape;173;p24"/>
          <p:cNvSpPr txBox="1"/>
          <p:nvPr/>
        </p:nvSpPr>
        <p:spPr>
          <a:xfrm>
            <a:off x="4912600" y="1431563"/>
            <a:ext cx="1494600" cy="4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chemeClr val="dk2"/>
                </a:solidFill>
                <a:highlight>
                  <a:schemeClr val="lt1"/>
                </a:highlight>
              </a:rPr>
              <a:t>rules and regulations</a:t>
            </a:r>
            <a:endParaRPr sz="900">
              <a:solidFill>
                <a:schemeClr val="dk2"/>
              </a:solidFill>
              <a:highlight>
                <a:schemeClr val="lt1"/>
              </a:highlight>
            </a:endParaRPr>
          </a:p>
        </p:txBody>
      </p:sp>
      <p:sp>
        <p:nvSpPr>
          <p:cNvPr id="174" name="Google Shape;174;p24"/>
          <p:cNvSpPr txBox="1"/>
          <p:nvPr/>
        </p:nvSpPr>
        <p:spPr>
          <a:xfrm>
            <a:off x="7001925" y="1431563"/>
            <a:ext cx="1494600" cy="41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900">
                <a:solidFill>
                  <a:schemeClr val="dk2"/>
                </a:solidFill>
                <a:highlight>
                  <a:schemeClr val="lt1"/>
                </a:highlight>
              </a:rPr>
              <a:t>        education</a:t>
            </a:r>
            <a:endParaRPr sz="900">
              <a:solidFill>
                <a:schemeClr val="dk2"/>
              </a:solidFill>
              <a:highlight>
                <a:schemeClr val="lt1"/>
              </a:highlight>
            </a:endParaRPr>
          </a:p>
        </p:txBody>
      </p:sp>
      <p:pic>
        <p:nvPicPr>
          <p:cNvPr id="175" name="Google Shape;175;p24" descr="Afbeelding met Graphics, Kleurrijkheid, cirkel, grafische vormgeving&#10;&#10;Automatisch gegenereerde beschrijvi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8594" y="4288333"/>
            <a:ext cx="724744" cy="724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24" descr="Afbeelding met tekst&#10;&#10;Automatisch gegenereerde beschrijvi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60400" y="4373409"/>
            <a:ext cx="2021682" cy="554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35200" y="4328949"/>
            <a:ext cx="1290049" cy="6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2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3300">
              <a:solidFill>
                <a:schemeClr val="dk1"/>
              </a:solidFill>
            </a:endParaRPr>
          </a:p>
          <a:p>
            <a:pPr marL="1371600" lvl="0" indent="45720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nl" sz="3300">
                <a:solidFill>
                  <a:schemeClr val="dk1"/>
                </a:solidFill>
              </a:rPr>
              <a:t>But … what works for you?</a:t>
            </a:r>
            <a:endParaRPr sz="3300">
              <a:solidFill>
                <a:schemeClr val="dk1"/>
              </a:solidFill>
            </a:endParaRPr>
          </a:p>
        </p:txBody>
      </p:sp>
      <p:pic>
        <p:nvPicPr>
          <p:cNvPr id="184" name="Google Shape;184;p25" descr="Afbeelding met Graphics, Kleurrijkheid, cirkel, grafische vormgeving&#10;&#10;Automatisch gegenereerde beschrijv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8594" y="4288333"/>
            <a:ext cx="724744" cy="724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5" descr="Afbeelding met tekst&#10;&#10;Automatisch gegenereerde beschrijvi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0400" y="4373409"/>
            <a:ext cx="2021682" cy="554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35200" y="4328949"/>
            <a:ext cx="1290049" cy="6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9285"/>
              <a:buFont typeface="Arial"/>
              <a:buNone/>
            </a:pPr>
            <a:r>
              <a:rPr lang="nl"/>
              <a:t>So many options! ✨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26"/>
          <p:cNvSpPr txBox="1">
            <a:spLocks noGrp="1"/>
          </p:cNvSpPr>
          <p:nvPr>
            <p:ph type="body" idx="1"/>
          </p:nvPr>
        </p:nvSpPr>
        <p:spPr>
          <a:xfrm>
            <a:off x="311700" y="1025475"/>
            <a:ext cx="426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nl" dirty="0"/>
              <a:t>Infostand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 dirty="0"/>
              <a:t>Chill out room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 dirty="0"/>
              <a:t>Relax zone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 dirty="0"/>
              <a:t>Trained staff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 dirty="0"/>
              <a:t>Awareness / mobile teams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 dirty="0"/>
              <a:t>Integrated drug policy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 dirty="0"/>
              <a:t>Harm reduction messages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 dirty="0"/>
              <a:t>Alcohol tests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 dirty="0"/>
              <a:t>Info on public transport</a:t>
            </a:r>
            <a:endParaRPr dirty="0"/>
          </a:p>
        </p:txBody>
      </p:sp>
      <p:sp>
        <p:nvSpPr>
          <p:cNvPr id="193" name="Google Shape;193;p26"/>
          <p:cNvSpPr txBox="1">
            <a:spLocks noGrp="1"/>
          </p:cNvSpPr>
          <p:nvPr>
            <p:ph type="body" idx="1"/>
          </p:nvPr>
        </p:nvSpPr>
        <p:spPr>
          <a:xfrm>
            <a:off x="4572000" y="1025475"/>
            <a:ext cx="42603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nl" dirty="0"/>
              <a:t>Accessibility of condoms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 dirty="0"/>
              <a:t>Earplugs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 dirty="0"/>
              <a:t>Taxi/train/bus promo codes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 dirty="0"/>
              <a:t>Accessibility of drinking water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 dirty="0"/>
              <a:t>Alcohol free alternatives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 dirty="0"/>
              <a:t>Healthy food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 dirty="0"/>
              <a:t>EHBO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nl" dirty="0"/>
              <a:t>…</a:t>
            </a:r>
            <a:endParaRPr dirty="0"/>
          </a:p>
        </p:txBody>
      </p:sp>
      <p:pic>
        <p:nvPicPr>
          <p:cNvPr id="194" name="Google Shape;194;p26" descr="Afbeelding met Graphics, Kleurrijkheid, cirkel, grafische vormgeving&#10;&#10;Automatisch gegenereerde beschrijv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8594" y="4288333"/>
            <a:ext cx="724744" cy="724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6" descr="Afbeelding met tekst&#10;&#10;Automatisch gegenereerde beschrijvi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0400" y="4373409"/>
            <a:ext cx="2021682" cy="554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35200" y="4328949"/>
            <a:ext cx="1290049" cy="6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2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203" name="Google Shape;203;p27"/>
          <p:cNvPicPr preferRelativeResize="0"/>
          <p:nvPr/>
        </p:nvPicPr>
        <p:blipFill rotWithShape="1">
          <a:blip r:embed="rId3">
            <a:alphaModFix/>
          </a:blip>
          <a:srcRect b="10289"/>
          <a:stretch/>
        </p:blipFill>
        <p:spPr>
          <a:xfrm>
            <a:off x="1812913" y="362000"/>
            <a:ext cx="5822976" cy="4114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7" descr="Afbeelding met Graphics, Kleurrijkheid, cirkel, grafische vormgeving&#10;&#10;Automatisch gegenereerde beschrijvi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8594" y="4288333"/>
            <a:ext cx="724744" cy="724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7" descr="Afbeelding met tekst&#10;&#10;Automatisch gegenereerde beschrijvi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60400" y="4373409"/>
            <a:ext cx="2021682" cy="554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735200" y="4328949"/>
            <a:ext cx="1290049" cy="6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/>
              <a:t>5 takeaways from the early adopters</a:t>
            </a:r>
            <a:endParaRPr/>
          </a:p>
        </p:txBody>
      </p:sp>
      <p:sp>
        <p:nvSpPr>
          <p:cNvPr id="212" name="Google Shape;212;p2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57200" lvl="0" indent="-355600" algn="l" rtl="0">
              <a:spcBef>
                <a:spcPts val="1200"/>
              </a:spcBef>
              <a:spcAft>
                <a:spcPts val="0"/>
              </a:spcAft>
              <a:buSzPts val="2000"/>
              <a:buAutoNum type="arabicParenR"/>
            </a:pPr>
            <a:r>
              <a:rPr lang="nl" sz="2000"/>
              <a:t>Take some distance, step outside your bubble.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nl" sz="2000"/>
              <a:t>Be open about your plans.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nl" sz="2000"/>
              <a:t>Be curious, but don’t let others dictate your policy.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nl" sz="2000"/>
              <a:t>Dare to try, and fail (a little).</a:t>
            </a:r>
            <a:endParaRPr sz="2000"/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nl" sz="2000"/>
              <a:t>Find common ground.</a:t>
            </a:r>
            <a:endParaRPr sz="2000"/>
          </a:p>
        </p:txBody>
      </p:sp>
      <p:pic>
        <p:nvPicPr>
          <p:cNvPr id="213" name="Google Shape;213;p28" descr="Afbeelding met Graphics, Kleurrijkheid, cirkel, grafische vormgeving&#10;&#10;Automatisch gegenereerde beschrijvi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8594" y="4288333"/>
            <a:ext cx="724744" cy="724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28" descr="Afbeelding met tekst&#10;&#10;Automatisch gegenereerde beschrijvi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0400" y="4373409"/>
            <a:ext cx="2021682" cy="554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35200" y="4328949"/>
            <a:ext cx="1290049" cy="6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9"/>
          <p:cNvSpPr txBox="1">
            <a:spLocks noGrp="1"/>
          </p:cNvSpPr>
          <p:nvPr>
            <p:ph type="subTitle" idx="1"/>
          </p:nvPr>
        </p:nvSpPr>
        <p:spPr>
          <a:xfrm>
            <a:off x="311700" y="668867"/>
            <a:ext cx="8520600" cy="3259666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dirty="0"/>
              <a:t>Thank you &amp; good luck!🫡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nl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nl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nl" sz="18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nl" sz="18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nl" sz="18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nl" sz="18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" sz="1800" dirty="0"/>
              <a:t>Tom Vandenhove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800" dirty="0">
                <a:hlinkClick r:id="rId3"/>
              </a:rPr>
              <a:t>tom.vandenhove@vagga.be</a:t>
            </a:r>
            <a:endParaRPr lang="nl-BE" sz="18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nl-BE" sz="1800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nl-BE" sz="1500" dirty="0">
                <a:hlinkClick r:id="rId4"/>
              </a:rPr>
              <a:t>vad.be</a:t>
            </a:r>
            <a:r>
              <a:rPr lang="nl-BE" sz="1500" dirty="0"/>
              <a:t> --- </a:t>
            </a:r>
            <a:r>
              <a:rPr lang="nl-BE" sz="1500" dirty="0">
                <a:hlinkClick r:id="rId5"/>
              </a:rPr>
              <a:t>centrageestelijkegezondheidszorg.be </a:t>
            </a:r>
            <a:r>
              <a:rPr lang="nl-BE" sz="1500" dirty="0"/>
              <a:t>--- </a:t>
            </a:r>
            <a:r>
              <a:rPr lang="nl-BE" sz="1500" dirty="0">
                <a:hlinkClick r:id="rId6"/>
              </a:rPr>
              <a:t>safensound.be</a:t>
            </a:r>
            <a:endParaRPr lang="nl-BE" sz="1500" dirty="0"/>
          </a:p>
        </p:txBody>
      </p:sp>
      <p:pic>
        <p:nvPicPr>
          <p:cNvPr id="221" name="Google Shape;221;p29" descr="Afbeelding met Graphics, Kleurrijkheid, cirkel, grafische vormgeving&#10;&#10;Automatisch gegenereerde beschrijvi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8594" y="4288333"/>
            <a:ext cx="724744" cy="724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9" descr="Afbeelding met tekst&#10;&#10;Automatisch gegenereerde beschrijvi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60400" y="4373409"/>
            <a:ext cx="2021682" cy="554583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735200" y="4328949"/>
            <a:ext cx="1290049" cy="6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617</Words>
  <Application>Microsoft Office PowerPoint</Application>
  <PresentationFormat>Diavoorstelling (16:9)</PresentationFormat>
  <Paragraphs>108</Paragraphs>
  <Slides>21</Slides>
  <Notes>17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21</vt:i4>
      </vt:variant>
    </vt:vector>
  </HeadingPairs>
  <TitlesOfParts>
    <vt:vector size="24" baseType="lpstr">
      <vt:lpstr>Arial</vt:lpstr>
      <vt:lpstr>Wingdings</vt:lpstr>
      <vt:lpstr>Simple Light</vt:lpstr>
      <vt:lpstr>Webinar Safe ‘n Sound</vt:lpstr>
      <vt:lpstr>Topics of the day 📣</vt:lpstr>
      <vt:lpstr>Hi, I’m Tom! 👋</vt:lpstr>
      <vt:lpstr>The reality of events</vt:lpstr>
      <vt:lpstr>What is harm reduction? </vt:lpstr>
      <vt:lpstr>PowerPoint-presentatie</vt:lpstr>
      <vt:lpstr>PowerPoint-presentatie</vt:lpstr>
      <vt:lpstr>Quick wins with Quality Nights</vt:lpstr>
      <vt:lpstr>1) Trained (bar) staff </vt:lpstr>
      <vt:lpstr>2) Spreading health promotion info </vt:lpstr>
      <vt:lpstr>3) Initiatives for safer transport </vt:lpstr>
      <vt:lpstr>PowerPoint-presentatie</vt:lpstr>
      <vt:lpstr>Your point(s) of contact 📎</vt:lpstr>
      <vt:lpstr>What is Safe ‘n Sound?</vt:lpstr>
      <vt:lpstr>PowerPoint-presentatie</vt:lpstr>
      <vt:lpstr>Your drug policy 📜</vt:lpstr>
      <vt:lpstr>PowerPoint-presentatie</vt:lpstr>
      <vt:lpstr>So many options! ✨ </vt:lpstr>
      <vt:lpstr>PowerPoint-presentatie</vt:lpstr>
      <vt:lpstr>5 takeaways from the early adopters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Christine | Event Confederation</cp:lastModifiedBy>
  <cp:revision>17</cp:revision>
  <dcterms:modified xsi:type="dcterms:W3CDTF">2024-11-14T12:20:06Z</dcterms:modified>
</cp:coreProperties>
</file>